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BD795-9F67-46F0-A7FA-F6DE47C54E85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38594-0B29-47B6-BD4F-E85E7D19A7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38594-0B29-47B6-BD4F-E85E7D19A7A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BDD2-9466-49AE-A8CC-FBA726117AA7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E273-F9D3-4715-A0BF-390A00ED1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BDD2-9466-49AE-A8CC-FBA726117AA7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E273-F9D3-4715-A0BF-390A00ED1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BDD2-9466-49AE-A8CC-FBA726117AA7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E273-F9D3-4715-A0BF-390A00ED1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0BC609-DF51-45BB-8EB7-C8F464B60A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BDD2-9466-49AE-A8CC-FBA726117AA7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E273-F9D3-4715-A0BF-390A00ED1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BDD2-9466-49AE-A8CC-FBA726117AA7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E273-F9D3-4715-A0BF-390A00ED1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BDD2-9466-49AE-A8CC-FBA726117AA7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E273-F9D3-4715-A0BF-390A00ED1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BDD2-9466-49AE-A8CC-FBA726117AA7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E273-F9D3-4715-A0BF-390A00ED1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BDD2-9466-49AE-A8CC-FBA726117AA7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E273-F9D3-4715-A0BF-390A00ED1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BDD2-9466-49AE-A8CC-FBA726117AA7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E273-F9D3-4715-A0BF-390A00ED1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BDD2-9466-49AE-A8CC-FBA726117AA7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E273-F9D3-4715-A0BF-390A00ED1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BDD2-9466-49AE-A8CC-FBA726117AA7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E273-F9D3-4715-A0BF-390A00ED1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FBDD2-9466-49AE-A8CC-FBA726117AA7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DE273-F9D3-4715-A0BF-390A00ED1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Chapter </a:t>
            </a:r>
            <a:r>
              <a:rPr lang="en-US" sz="4000" dirty="0" smtClean="0"/>
              <a:t>2. 1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Non Linear Models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pPr marL="762000" indent="-762000" algn="l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18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1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4848" y="914400"/>
            <a:ext cx="2786702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0" y="3352800"/>
            <a:ext cx="8763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u="sng" dirty="0" smtClean="0"/>
              <a:t>Gr. Calculator</a:t>
            </a:r>
          </a:p>
          <a:p>
            <a:r>
              <a:rPr lang="en-US" sz="1600" u="sng" dirty="0" smtClean="0"/>
              <a:t>Enter </a:t>
            </a:r>
            <a:r>
              <a:rPr lang="en-US" sz="1600" u="sng" dirty="0"/>
              <a:t>Y</a:t>
            </a:r>
            <a:r>
              <a:rPr lang="en-US" sz="1600" u="sng" baseline="-25000" dirty="0"/>
              <a:t>1</a:t>
            </a:r>
            <a:r>
              <a:rPr lang="en-US" sz="1600" dirty="0"/>
              <a:t> = </a:t>
            </a:r>
            <a:r>
              <a:rPr lang="en-US" sz="1600" dirty="0">
                <a:solidFill>
                  <a:schemeClr val="tx2"/>
                </a:solidFill>
              </a:rPr>
              <a:t>( x + 2) </a:t>
            </a:r>
            <a:r>
              <a:rPr lang="en-US" sz="1600" baseline="30000" dirty="0">
                <a:solidFill>
                  <a:schemeClr val="tx2"/>
                </a:solidFill>
              </a:rPr>
              <a:t>2 </a:t>
            </a:r>
            <a:r>
              <a:rPr lang="en-US" sz="1600" dirty="0">
                <a:solidFill>
                  <a:schemeClr val="tx2"/>
                </a:solidFill>
              </a:rPr>
              <a:t>, Y</a:t>
            </a:r>
            <a:r>
              <a:rPr lang="en-US" sz="1600" baseline="-25000" dirty="0">
                <a:solidFill>
                  <a:schemeClr val="tx2"/>
                </a:solidFill>
              </a:rPr>
              <a:t>2</a:t>
            </a:r>
            <a:r>
              <a:rPr lang="en-US" sz="1600" dirty="0">
                <a:solidFill>
                  <a:schemeClr val="tx2"/>
                </a:solidFill>
              </a:rPr>
              <a:t> = 9</a:t>
            </a:r>
            <a:r>
              <a:rPr lang="en-US" sz="1600" dirty="0"/>
              <a:t> 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Trace </a:t>
            </a:r>
            <a:r>
              <a:rPr lang="en-US" sz="1600" dirty="0"/>
              <a:t>bug as close to the intersection point by using arrow keys. </a:t>
            </a:r>
            <a:r>
              <a:rPr lang="en-US" sz="1600" dirty="0" smtClean="0"/>
              <a:t>Then</a:t>
            </a:r>
          </a:p>
          <a:p>
            <a:endParaRPr lang="en-US" sz="1600" dirty="0" smtClean="0"/>
          </a:p>
          <a:p>
            <a:r>
              <a:rPr lang="en-US" sz="1600" dirty="0" smtClean="0"/>
              <a:t> </a:t>
            </a:r>
            <a:r>
              <a:rPr lang="en-US" sz="1600" dirty="0"/>
              <a:t>press 2</a:t>
            </a:r>
            <a:r>
              <a:rPr lang="en-US" sz="1600" baseline="30000" dirty="0"/>
              <a:t>nd</a:t>
            </a:r>
            <a:r>
              <a:rPr lang="en-US" sz="1600" dirty="0"/>
              <a:t> </a:t>
            </a:r>
            <a:r>
              <a:rPr lang="en-US" sz="1600" u="sng" dirty="0"/>
              <a:t>CALC</a:t>
            </a:r>
            <a:r>
              <a:rPr lang="en-US" sz="1600" dirty="0"/>
              <a:t> to see the CALCULATE menu. </a:t>
            </a:r>
            <a:r>
              <a:rPr lang="en-US" sz="1600" u="sng" dirty="0"/>
              <a:t>Press 5</a:t>
            </a:r>
            <a:r>
              <a:rPr lang="en-US" sz="1600" dirty="0"/>
              <a:t> for intersect then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respond </a:t>
            </a:r>
            <a:r>
              <a:rPr lang="en-US" sz="1600" dirty="0"/>
              <a:t>to each calculator’s question. 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/>
              <a:t>First Curve ? Second Curve? Guess then enter. 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/>
              <a:t>Calculator will display the intersection point. , x = 1, y = 9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rc 2"/>
          <p:cNvSpPr>
            <a:spLocks/>
          </p:cNvSpPr>
          <p:nvPr/>
        </p:nvSpPr>
        <p:spPr bwMode="auto">
          <a:xfrm rot="10610739">
            <a:off x="3190875" y="2670175"/>
            <a:ext cx="1762125" cy="28257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2514600" y="46482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4876800" y="17526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286000" y="4648200"/>
            <a:ext cx="594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</a:rPr>
              <a:t>    -</a:t>
            </a:r>
            <a:r>
              <a:rPr lang="en-US" dirty="0" smtClean="0">
                <a:latin typeface="Times New Roman" pitchFamily="18" charset="0"/>
              </a:rPr>
              <a:t>3   -2.45   -</a:t>
            </a:r>
            <a:r>
              <a:rPr lang="en-US" dirty="0">
                <a:latin typeface="Times New Roman" pitchFamily="18" charset="0"/>
              </a:rPr>
              <a:t>2        </a:t>
            </a:r>
            <a:r>
              <a:rPr lang="en-US" dirty="0" smtClean="0">
                <a:latin typeface="Times New Roman" pitchFamily="18" charset="0"/>
              </a:rPr>
              <a:t>- </a:t>
            </a:r>
            <a:r>
              <a:rPr lang="en-US" dirty="0">
                <a:latin typeface="Times New Roman" pitchFamily="18" charset="0"/>
              </a:rPr>
              <a:t>1           0           </a:t>
            </a:r>
            <a:r>
              <a:rPr lang="en-US" dirty="0" smtClean="0">
                <a:latin typeface="Times New Roman" pitchFamily="18" charset="0"/>
              </a:rPr>
              <a:t>1          </a:t>
            </a:r>
            <a:r>
              <a:rPr lang="en-US" dirty="0">
                <a:latin typeface="Times New Roman" pitchFamily="18" charset="0"/>
              </a:rPr>
              <a:t>2   </a:t>
            </a:r>
            <a:r>
              <a:rPr lang="en-US" dirty="0" smtClean="0">
                <a:latin typeface="Times New Roman" pitchFamily="18" charset="0"/>
              </a:rPr>
              <a:t>2.45      </a:t>
            </a:r>
            <a:r>
              <a:rPr lang="en-US" dirty="0">
                <a:latin typeface="Times New Roman" pitchFamily="18" charset="0"/>
              </a:rPr>
              <a:t>+ 3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048000" y="2743200"/>
            <a:ext cx="0" cy="1905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H="1">
            <a:off x="6888480" y="2743200"/>
            <a:ext cx="45719" cy="1905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104" name="Group 8"/>
          <p:cNvGraphicFramePr>
            <a:graphicFrameLocks noGrp="1"/>
          </p:cNvGraphicFramePr>
          <p:nvPr/>
        </p:nvGraphicFramePr>
        <p:xfrm>
          <a:off x="5486400" y="1524000"/>
          <a:ext cx="3657600" cy="6705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3" name="Arc 37"/>
          <p:cNvSpPr>
            <a:spLocks/>
          </p:cNvSpPr>
          <p:nvPr/>
        </p:nvSpPr>
        <p:spPr bwMode="auto">
          <a:xfrm rot="994043" flipV="1">
            <a:off x="5038725" y="2438400"/>
            <a:ext cx="1420813" cy="3201988"/>
          </a:xfrm>
          <a:custGeom>
            <a:avLst/>
            <a:gdLst>
              <a:gd name="G0" fmla="+- 0 0 0"/>
              <a:gd name="G1" fmla="+- 21059 0 0"/>
              <a:gd name="G2" fmla="+- 21600 0 0"/>
              <a:gd name="T0" fmla="*/ 4803 w 21600"/>
              <a:gd name="T1" fmla="*/ 0 h 21059"/>
              <a:gd name="T2" fmla="*/ 21600 w 21600"/>
              <a:gd name="T3" fmla="*/ 21059 h 21059"/>
              <a:gd name="T4" fmla="*/ 0 w 21600"/>
              <a:gd name="T5" fmla="*/ 21059 h 21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059" fill="none" extrusionOk="0">
                <a:moveTo>
                  <a:pt x="4803" y="-1"/>
                </a:moveTo>
                <a:cubicBezTo>
                  <a:pt x="14629" y="2240"/>
                  <a:pt x="21600" y="10980"/>
                  <a:pt x="21600" y="21059"/>
                </a:cubicBezTo>
              </a:path>
              <a:path w="21600" h="21059" stroke="0" extrusionOk="0">
                <a:moveTo>
                  <a:pt x="4803" y="-1"/>
                </a:moveTo>
                <a:cubicBezTo>
                  <a:pt x="14629" y="2240"/>
                  <a:pt x="21600" y="10980"/>
                  <a:pt x="21600" y="21059"/>
                </a:cubicBezTo>
                <a:lnTo>
                  <a:pt x="0" y="2105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4343400" y="2667000"/>
            <a:ext cx="28575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7</a:t>
            </a:r>
          </a:p>
          <a:p>
            <a:endParaRPr lang="en-US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5</a:t>
            </a:r>
          </a:p>
          <a:p>
            <a:endParaRPr lang="en-US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3</a:t>
            </a:r>
          </a:p>
          <a:p>
            <a:endParaRPr lang="en-US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1</a:t>
            </a:r>
          </a:p>
        </p:txBody>
      </p:sp>
      <p:sp>
        <p:nvSpPr>
          <p:cNvPr id="4135" name="Oval 39"/>
          <p:cNvSpPr>
            <a:spLocks noChangeArrowheads="1"/>
          </p:cNvSpPr>
          <p:nvPr/>
        </p:nvSpPr>
        <p:spPr bwMode="auto">
          <a:xfrm flipH="1">
            <a:off x="3048000" y="2743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Oval 40"/>
          <p:cNvSpPr>
            <a:spLocks noChangeArrowheads="1"/>
          </p:cNvSpPr>
          <p:nvPr/>
        </p:nvSpPr>
        <p:spPr bwMode="auto">
          <a:xfrm flipH="1">
            <a:off x="6858000" y="2743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Text Box 45"/>
          <p:cNvSpPr txBox="1"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  <a:ln/>
        </p:spPr>
        <p:txBody>
          <a:bodyPr/>
          <a:lstStyle/>
          <a:p>
            <a:pPr algn="l"/>
            <a:r>
              <a:rPr lang="en-US" sz="2800" b="1">
                <a:solidFill>
                  <a:schemeClr val="tx1"/>
                </a:solidFill>
              </a:rPr>
              <a:t>Solving Nonlinear Functions  y = 2</a:t>
            </a:r>
            <a:r>
              <a:rPr lang="en-US" sz="2800" b="1" i="1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800" b="1" i="1" baseline="30000">
                <a:solidFill>
                  <a:schemeClr val="tx1"/>
                </a:solidFill>
                <a:cs typeface="Times New Roman" pitchFamily="18" charset="0"/>
              </a:rPr>
              <a:t>2 </a:t>
            </a:r>
            <a:r>
              <a:rPr lang="en-US" sz="2800" b="1">
                <a:solidFill>
                  <a:schemeClr val="tx1"/>
                </a:solidFill>
              </a:rPr>
              <a:t> – 5  ( Pg 126 ) </a:t>
            </a:r>
          </a:p>
        </p:txBody>
      </p:sp>
      <p:sp>
        <p:nvSpPr>
          <p:cNvPr id="4137" name="Text Box 41"/>
          <p:cNvSpPr txBox="1"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4038600" cy="45259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/>
              <a:t>To solve the equation  </a:t>
            </a:r>
            <a:r>
              <a:rPr lang="en-US" sz="1800" b="1" dirty="0"/>
              <a:t>2</a:t>
            </a:r>
            <a:r>
              <a:rPr lang="en-US" sz="1800" b="1" i="1" dirty="0">
                <a:cs typeface="Times New Roman" pitchFamily="18" charset="0"/>
              </a:rPr>
              <a:t>x</a:t>
            </a:r>
            <a:r>
              <a:rPr lang="en-US" sz="2000" b="1" i="1" baseline="30000" dirty="0">
                <a:cs typeface="Times New Roman" pitchFamily="18" charset="0"/>
              </a:rPr>
              <a:t>2 </a:t>
            </a:r>
            <a:r>
              <a:rPr lang="en-US" sz="1800" b="1" dirty="0"/>
              <a:t> – 5 </a:t>
            </a:r>
            <a:r>
              <a:rPr lang="en-US" sz="1800" dirty="0"/>
              <a:t>= 7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/>
              <a:t>We first solve for </a:t>
            </a:r>
            <a:r>
              <a:rPr lang="en-US" sz="1800" b="1" dirty="0"/>
              <a:t> </a:t>
            </a:r>
            <a:r>
              <a:rPr lang="en-US" sz="1800" b="1" i="1" dirty="0">
                <a:cs typeface="Times New Roman" pitchFamily="18" charset="0"/>
              </a:rPr>
              <a:t>x</a:t>
            </a:r>
            <a:r>
              <a:rPr lang="en-US" sz="2000" b="1" i="1" baseline="30000" dirty="0">
                <a:cs typeface="Times New Roman" pitchFamily="18" charset="0"/>
              </a:rPr>
              <a:t>2 </a:t>
            </a:r>
            <a:r>
              <a:rPr lang="en-US" sz="1800" b="1" dirty="0"/>
              <a:t> </a:t>
            </a:r>
            <a:r>
              <a:rPr lang="en-US" sz="1800" dirty="0"/>
              <a:t> to get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/>
              <a:t> 2</a:t>
            </a:r>
            <a:r>
              <a:rPr lang="en-US" sz="1800" i="1" dirty="0">
                <a:cs typeface="Times New Roman" pitchFamily="18" charset="0"/>
              </a:rPr>
              <a:t>x</a:t>
            </a:r>
            <a:r>
              <a:rPr lang="en-US" sz="2000" i="1" baseline="30000" dirty="0">
                <a:cs typeface="Times New Roman" pitchFamily="18" charset="0"/>
              </a:rPr>
              <a:t>2 </a:t>
            </a:r>
            <a:r>
              <a:rPr lang="en-US" sz="1800" dirty="0"/>
              <a:t>  = 12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i="1" dirty="0">
                <a:cs typeface="Times New Roman" pitchFamily="18" charset="0"/>
              </a:rPr>
              <a:t>x</a:t>
            </a:r>
            <a:r>
              <a:rPr lang="en-US" sz="2000" i="1" baseline="30000" dirty="0">
                <a:cs typeface="Times New Roman" pitchFamily="18" charset="0"/>
              </a:rPr>
              <a:t>2 </a:t>
            </a:r>
            <a:r>
              <a:rPr lang="en-US" sz="1800" dirty="0"/>
              <a:t> = 6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b="1" dirty="0"/>
              <a:t>x = +      = + 2.45 and – 2.45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b="1" dirty="0"/>
              <a:t>       </a:t>
            </a:r>
          </a:p>
        </p:txBody>
      </p:sp>
      <p:graphicFrame>
        <p:nvGraphicFramePr>
          <p:cNvPr id="4142" name="Object 46"/>
          <p:cNvGraphicFramePr>
            <a:graphicFrameLocks noChangeAspect="1"/>
          </p:cNvGraphicFramePr>
          <p:nvPr>
            <p:ph sz="half" idx="2"/>
          </p:nvPr>
        </p:nvGraphicFramePr>
        <p:xfrm>
          <a:off x="838200" y="2286000"/>
          <a:ext cx="315913" cy="300038"/>
        </p:xfrm>
        <a:graphic>
          <a:graphicData uri="http://schemas.openxmlformats.org/presentationml/2006/ole">
            <p:oleObj spid="_x0000_s1026" name="Equation" r:id="rId3" imgW="241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 2.1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 </a:t>
            </a:r>
            <a:r>
              <a:rPr lang="en-US" sz="2000" b="1" u="sng" dirty="0"/>
              <a:t>Extraction of </a:t>
            </a:r>
            <a:r>
              <a:rPr lang="en-US" sz="2000" b="1" u="sng" dirty="0" smtClean="0"/>
              <a:t>Roots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To solve the equation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0066"/>
                </a:solidFill>
              </a:rPr>
              <a:t>ax </a:t>
            </a:r>
            <a:r>
              <a:rPr lang="en-US" sz="2000" b="1" i="1" baseline="30000" dirty="0">
                <a:solidFill>
                  <a:srgbClr val="FF0066"/>
                </a:solidFill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rgbClr val="FF0066"/>
                </a:solidFill>
              </a:rPr>
              <a:t>  + c</a:t>
            </a:r>
            <a:r>
              <a:rPr lang="en-US" sz="2000" dirty="0"/>
              <a:t> = 0 where </a:t>
            </a:r>
            <a:r>
              <a:rPr lang="en-US" sz="2000" dirty="0">
                <a:solidFill>
                  <a:srgbClr val="FF0066"/>
                </a:solidFill>
              </a:rPr>
              <a:t>a, 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FF0066"/>
                </a:solidFill>
              </a:rPr>
              <a:t>c </a:t>
            </a:r>
            <a:r>
              <a:rPr lang="en-US" sz="2000" dirty="0"/>
              <a:t>are constants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1. </a:t>
            </a:r>
            <a:r>
              <a:rPr lang="en-US" sz="2000" u="sng" dirty="0"/>
              <a:t>Isolate</a:t>
            </a:r>
            <a:r>
              <a:rPr lang="en-US" sz="2000" dirty="0"/>
              <a:t> </a:t>
            </a:r>
            <a:r>
              <a:rPr lang="en-US" sz="2000" b="1" dirty="0"/>
              <a:t>x </a:t>
            </a:r>
            <a:r>
              <a:rPr lang="en-US" sz="2000" b="1" i="1" baseline="30000" dirty="0">
                <a:cs typeface="Times New Roman" pitchFamily="18" charset="0"/>
              </a:rPr>
              <a:t>2</a:t>
            </a:r>
            <a:r>
              <a:rPr lang="en-US" sz="2000" b="1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2. Take </a:t>
            </a:r>
            <a:r>
              <a:rPr lang="en-US" sz="2000" u="sng" dirty="0"/>
              <a:t>square roots of both sides</a:t>
            </a:r>
            <a:r>
              <a:rPr lang="en-US" sz="2000" dirty="0"/>
              <a:t>. There are two solutions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/>
              <a:t>Example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/>
              <a:t>1.5 x</a:t>
            </a:r>
            <a:r>
              <a:rPr lang="en-US" sz="2000" b="1" baseline="30000" dirty="0"/>
              <a:t>2</a:t>
            </a:r>
            <a:r>
              <a:rPr lang="en-US" sz="2000" b="1" dirty="0"/>
              <a:t> = 0.7x</a:t>
            </a:r>
            <a:r>
              <a:rPr lang="en-US" sz="2000" b="1" baseline="30000" dirty="0"/>
              <a:t>2</a:t>
            </a:r>
            <a:r>
              <a:rPr lang="en-US" sz="2000" b="1" dirty="0"/>
              <a:t> + 26.2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/>
              <a:t>1.5 x</a:t>
            </a:r>
            <a:r>
              <a:rPr lang="en-US" sz="2000" b="1" baseline="30000" dirty="0"/>
              <a:t>2</a:t>
            </a:r>
            <a:r>
              <a:rPr lang="en-US" sz="2000" b="1" dirty="0"/>
              <a:t> - 0.7x</a:t>
            </a:r>
            <a:r>
              <a:rPr lang="en-US" sz="2000" b="1" baseline="30000" dirty="0"/>
              <a:t>2 </a:t>
            </a:r>
            <a:r>
              <a:rPr lang="en-US" sz="2000" b="1" dirty="0"/>
              <a:t> = </a:t>
            </a:r>
            <a:r>
              <a:rPr lang="en-US" sz="2000" b="1" dirty="0" smtClean="0"/>
              <a:t>26.2  ( Subtract 0.7x</a:t>
            </a:r>
            <a:r>
              <a:rPr lang="en-US" sz="2000" b="1" baseline="30000" dirty="0" smtClean="0"/>
              <a:t>2 )</a:t>
            </a:r>
            <a:endParaRPr lang="en-US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/>
              <a:t>.8 x</a:t>
            </a:r>
            <a:r>
              <a:rPr lang="en-US" sz="2000" b="1" baseline="30000" dirty="0"/>
              <a:t>2</a:t>
            </a:r>
            <a:r>
              <a:rPr lang="en-US" sz="2000" b="1" dirty="0"/>
              <a:t>  = </a:t>
            </a:r>
            <a:r>
              <a:rPr lang="en-US" sz="2000" b="1" dirty="0" smtClean="0"/>
              <a:t>26.2                 </a:t>
            </a:r>
            <a:endParaRPr lang="en-US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/>
              <a:t>x</a:t>
            </a:r>
            <a:r>
              <a:rPr lang="en-US" sz="2000" b="1" baseline="30000" dirty="0"/>
              <a:t>2 </a:t>
            </a:r>
            <a:r>
              <a:rPr lang="en-US" sz="2000" b="1" dirty="0"/>
              <a:t> = 26.2/.8= </a:t>
            </a:r>
            <a:r>
              <a:rPr lang="en-US" sz="2000" b="1" dirty="0" smtClean="0"/>
              <a:t>32.75  ( Divide  .8 )</a:t>
            </a:r>
            <a:endParaRPr lang="en-US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/>
              <a:t>x =+           = + 5.72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/>
              <a:t>      -       </a:t>
            </a:r>
            <a:r>
              <a:rPr lang="en-US" sz="2000" b="1" dirty="0" smtClean="0"/>
              <a:t>        -</a:t>
            </a:r>
            <a:endParaRPr lang="en-US" sz="2000" b="1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990600" y="5257800"/>
          <a:ext cx="557213" cy="257175"/>
        </p:xfrm>
        <a:graphic>
          <a:graphicData uri="http://schemas.openxmlformats.org/presentationml/2006/ole">
            <p:oleObj spid="_x0000_s2050" name="Equation" r:id="rId3" imgW="495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en-US" sz="1400" b="1" u="sng" dirty="0"/>
          </a:p>
        </p:txBody>
      </p:sp>
      <p:sp>
        <p:nvSpPr>
          <p:cNvPr id="5130" name="Text Box 10"/>
          <p:cNvSpPr txBox="1">
            <a:spLocks noGrp="1" noChangeArrowheads="1"/>
          </p:cNvSpPr>
          <p:nvPr>
            <p:ph type="body" sz="half" idx="1"/>
          </p:nvPr>
        </p:nvSpPr>
        <p:spPr>
          <a:xfrm>
            <a:off x="1981200" y="4343400"/>
            <a:ext cx="3048000" cy="5334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600" dirty="0" smtClean="0"/>
              <a:t>   0.5           </a:t>
            </a:r>
            <a:r>
              <a:rPr lang="en-US" sz="1600" dirty="0"/>
              <a:t>1              1.5</a:t>
            </a:r>
          </a:p>
        </p:txBody>
      </p:sp>
      <p:graphicFrame>
        <p:nvGraphicFramePr>
          <p:cNvPr id="5144" name="Object 24"/>
          <p:cNvGraphicFramePr>
            <a:graphicFrameLocks noChangeAspect="1"/>
          </p:cNvGraphicFramePr>
          <p:nvPr>
            <p:ph sz="half" idx="2"/>
          </p:nvPr>
        </p:nvGraphicFramePr>
        <p:xfrm>
          <a:off x="5943600" y="4267200"/>
          <a:ext cx="533400" cy="300038"/>
        </p:xfrm>
        <a:graphic>
          <a:graphicData uri="http://schemas.openxmlformats.org/presentationml/2006/ole">
            <p:oleObj spid="_x0000_s3074" name="Equation" r:id="rId3" imgW="406080" imgH="228600" progId="Equation.3">
              <p:embed/>
            </p:oleObj>
          </a:graphicData>
        </a:graphic>
      </p:graphicFrame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371600" y="43434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 flipV="1">
            <a:off x="1394460" y="1905000"/>
            <a:ext cx="5334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" name="Arc 5"/>
          <p:cNvSpPr>
            <a:spLocks/>
          </p:cNvSpPr>
          <p:nvPr/>
        </p:nvSpPr>
        <p:spPr bwMode="auto">
          <a:xfrm>
            <a:off x="1371600" y="2438400"/>
            <a:ext cx="1981200" cy="1905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38200" y="2286000"/>
            <a:ext cx="4127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20</a:t>
            </a:r>
          </a:p>
          <a:p>
            <a:endParaRPr lang="en-US">
              <a:latin typeface="Times New Roman" pitchFamily="18" charset="0"/>
            </a:endParaRPr>
          </a:p>
          <a:p>
            <a:endParaRPr lang="en-US">
              <a:latin typeface="Times New Roman" pitchFamily="18" charset="0"/>
            </a:endParaRPr>
          </a:p>
          <a:p>
            <a:endParaRPr lang="en-US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10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800600" y="43434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t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447800" y="137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h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638800" y="1524000"/>
            <a:ext cx="1236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when t = 0.5</a:t>
            </a:r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 flipV="1">
            <a:off x="2362200" y="2667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133600" y="2133600"/>
            <a:ext cx="88678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FF0066"/>
                </a:solidFill>
                <a:latin typeface="Times New Roman" pitchFamily="18" charset="0"/>
              </a:rPr>
              <a:t>(0.5, 16)</a:t>
            </a:r>
            <a:endParaRPr lang="en-US" sz="16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 flipV="1">
            <a:off x="3352800" y="4267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336925" y="39481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66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410200" y="1828800"/>
            <a:ext cx="3124200" cy="3334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0066"/>
                </a:solidFill>
                <a:latin typeface="Times New Roman" pitchFamily="18" charset="0"/>
              </a:rPr>
              <a:t>    </a:t>
            </a:r>
            <a:r>
              <a:rPr lang="en-US" sz="1600" b="1" dirty="0">
                <a:latin typeface="Times New Roman" pitchFamily="18" charset="0"/>
              </a:rPr>
              <a:t>= 20 – 16(0.5) 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endParaRPr lang="en-US" sz="2400" b="1" baseline="30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    = 20 – 16(0.25)</a:t>
            </a:r>
          </a:p>
          <a:p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20 – 4</a:t>
            </a:r>
          </a:p>
          <a:p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   = 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16ft</a:t>
            </a:r>
          </a:p>
          <a:p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h = 0 the equation to obtain</a:t>
            </a:r>
          </a:p>
          <a:p>
            <a:r>
              <a:rPr lang="en-US" sz="1600" b="1" dirty="0">
                <a:latin typeface="Times New Roman" pitchFamily="18" charset="0"/>
              </a:rPr>
              <a:t>0 = 20 - 16t </a:t>
            </a:r>
            <a:r>
              <a:rPr lang="en-US" sz="16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latin typeface="Times New Roman" pitchFamily="18" charset="0"/>
              </a:rPr>
              <a:t> </a:t>
            </a:r>
          </a:p>
          <a:p>
            <a:r>
              <a:rPr lang="en-US" sz="1600" b="1" dirty="0">
                <a:latin typeface="Times New Roman" pitchFamily="18" charset="0"/>
              </a:rPr>
              <a:t>16t </a:t>
            </a:r>
            <a:r>
              <a:rPr lang="en-US" sz="16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>
                <a:latin typeface="Times New Roman" pitchFamily="18" charset="0"/>
              </a:rPr>
              <a:t>  = 20</a:t>
            </a:r>
          </a:p>
          <a:p>
            <a:r>
              <a:rPr lang="en-US" sz="2000" b="1" dirty="0">
                <a:latin typeface="Times New Roman" pitchFamily="18" charset="0"/>
              </a:rPr>
              <a:t>t 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   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=  20/16 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= 1.25 </a:t>
            </a:r>
          </a:p>
          <a:p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t =  +             =  +   1. 118sec</a:t>
            </a:r>
          </a:p>
          <a:p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           -                     -</a:t>
            </a:r>
          </a:p>
          <a:p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         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V="1">
            <a:off x="457200" y="2438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 rot="16088187">
            <a:off x="-303213" y="3001963"/>
            <a:ext cx="106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Height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1279525" y="4994275"/>
            <a:ext cx="86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Time</a:t>
            </a:r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2438400" y="5257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5715000" y="1295400"/>
            <a:ext cx="1220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</a:rPr>
              <a:t>h</a:t>
            </a:r>
            <a:r>
              <a:rPr lang="en-US" sz="1600" b="1" dirty="0">
                <a:latin typeface="Times New Roman" pitchFamily="18" charset="0"/>
              </a:rPr>
              <a:t>= 20 - 16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1" baseline="30000" dirty="0">
                <a:latin typeface="Times New Roman" pitchFamily="18" charset="0"/>
                <a:cs typeface="Times New Roman" pitchFamily="18" charset="0"/>
              </a:rPr>
              <a:t>2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7200" y="228600"/>
            <a:ext cx="8382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 smtClean="0"/>
              <a:t>Extraction of roots</a:t>
            </a:r>
            <a:r>
              <a:rPr lang="en-US" sz="1400" b="1" dirty="0" smtClean="0"/>
              <a:t>   (Ex, 1 Pg 127)</a:t>
            </a:r>
            <a:br>
              <a:rPr lang="en-US" sz="1400" b="1" dirty="0" smtClean="0"/>
            </a:br>
            <a:r>
              <a:rPr lang="en-US" sz="1400" b="1" dirty="0" smtClean="0"/>
              <a:t>If a cat falls  off a tree branch 20 feet above the ground, its height t seconds later is given by h = 20 – 16t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a) What is the height of the cat 0.5 second later ?</a:t>
            </a:r>
            <a:br>
              <a:rPr lang="en-US" sz="1400" b="1" dirty="0" smtClean="0"/>
            </a:br>
            <a:r>
              <a:rPr lang="en-US" sz="1400" b="1" dirty="0" smtClean="0"/>
              <a:t>b) How long does the cat have to get in position to land on its feet before its reaches the ground?                                                                                 </a:t>
            </a:r>
            <a:r>
              <a:rPr lang="en-US" sz="1400" b="1" u="sng" dirty="0" smtClean="0"/>
              <a:t>Solution </a:t>
            </a:r>
            <a:endParaRPr lang="en-US" sz="1400" dirty="0" smtClean="0"/>
          </a:p>
          <a:p>
            <a:endParaRPr lang="en-US" sz="1400" b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685800" y="6019800"/>
            <a:ext cx="5060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dirty="0" smtClean="0"/>
              <a:t>The height of the cat is 16 ft after 0.5 second </a:t>
            </a:r>
          </a:p>
          <a:p>
            <a:pPr marL="342900" indent="-342900">
              <a:buAutoNum type="alphaLcParenR"/>
            </a:pPr>
            <a:r>
              <a:rPr lang="en-US" dirty="0" smtClean="0"/>
              <a:t>The cat will reach the ground after 1.118 second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en-US" sz="3200" b="1"/>
              <a:t>Compound Interest Formula (Pg 129)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A = P(1 + r) </a:t>
            </a:r>
            <a:r>
              <a:rPr lang="en-US" sz="2400" b="1" i="1" baseline="30000">
                <a:cs typeface="Times New Roman" pitchFamily="18" charset="0"/>
              </a:rPr>
              <a:t>n</a:t>
            </a:r>
            <a:r>
              <a:rPr lang="en-US" b="1"/>
              <a:t> </a:t>
            </a:r>
          </a:p>
          <a:p>
            <a:pPr>
              <a:buFontTx/>
              <a:buNone/>
            </a:pPr>
            <a:endParaRPr lang="en-US" b="1"/>
          </a:p>
          <a:p>
            <a:pPr>
              <a:buFontTx/>
              <a:buNone/>
            </a:pPr>
            <a:r>
              <a:rPr lang="en-US"/>
              <a:t>Where </a:t>
            </a:r>
            <a:r>
              <a:rPr lang="en-US">
                <a:solidFill>
                  <a:srgbClr val="FF0066"/>
                </a:solidFill>
              </a:rPr>
              <a:t>A</a:t>
            </a:r>
            <a:r>
              <a:rPr lang="en-US"/>
              <a:t> = amount, </a:t>
            </a:r>
            <a:r>
              <a:rPr lang="en-US">
                <a:solidFill>
                  <a:srgbClr val="FF0066"/>
                </a:solidFill>
              </a:rPr>
              <a:t>P</a:t>
            </a:r>
            <a:r>
              <a:rPr lang="en-US"/>
              <a:t> = Principal, </a:t>
            </a:r>
            <a:r>
              <a:rPr lang="en-US">
                <a:solidFill>
                  <a:srgbClr val="FF0066"/>
                </a:solidFill>
              </a:rPr>
              <a:t>R</a:t>
            </a:r>
            <a:r>
              <a:rPr lang="en-US"/>
              <a:t> = rate of Interest,  </a:t>
            </a:r>
            <a:r>
              <a:rPr lang="en-US">
                <a:solidFill>
                  <a:srgbClr val="FF0066"/>
                </a:solidFill>
              </a:rPr>
              <a:t>n</a:t>
            </a:r>
            <a:r>
              <a:rPr lang="en-US"/>
              <a:t> = No.of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More Extraction of Roots ( pg 129 )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400" b="1"/>
              <a:t>To solve the equation</a:t>
            </a:r>
          </a:p>
          <a:p>
            <a:pPr marL="609600" indent="-609600">
              <a:buFontTx/>
              <a:buNone/>
            </a:pPr>
            <a:r>
              <a:rPr lang="en-US" sz="2400"/>
              <a:t>a( px + q) </a:t>
            </a:r>
            <a:r>
              <a:rPr lang="en-US" sz="2400" b="1" i="1" baseline="30000">
                <a:cs typeface="Times New Roman" pitchFamily="18" charset="0"/>
              </a:rPr>
              <a:t>2</a:t>
            </a:r>
            <a:r>
              <a:rPr lang="en-US" sz="2400"/>
              <a:t>  + r = 0</a:t>
            </a:r>
          </a:p>
          <a:p>
            <a:pPr marL="609600" indent="-609600">
              <a:buFontTx/>
              <a:buNone/>
            </a:pPr>
            <a:endParaRPr lang="en-US" sz="2400"/>
          </a:p>
          <a:p>
            <a:pPr marL="609600" indent="-609600">
              <a:buFontTx/>
              <a:buAutoNum type="arabicPeriod"/>
            </a:pPr>
            <a:r>
              <a:rPr lang="en-US" sz="2400" b="1" u="sng"/>
              <a:t>Isolate</a:t>
            </a:r>
            <a:r>
              <a:rPr lang="en-US" sz="2400"/>
              <a:t> the squared expression, (px + q) </a:t>
            </a:r>
            <a:r>
              <a:rPr lang="en-US" sz="2400" b="1" i="1" baseline="30000">
                <a:cs typeface="Times New Roman" pitchFamily="18" charset="0"/>
              </a:rPr>
              <a:t>2</a:t>
            </a:r>
            <a:endParaRPr lang="en-US" sz="2400"/>
          </a:p>
          <a:p>
            <a:pPr marL="609600" indent="-609600">
              <a:buFontTx/>
              <a:buAutoNum type="arabicPeriod"/>
            </a:pPr>
            <a:r>
              <a:rPr lang="en-US" sz="2400" b="1" u="sng"/>
              <a:t>Take</a:t>
            </a:r>
            <a:r>
              <a:rPr lang="en-US" sz="2400"/>
              <a:t> the square root of each side of the equation. Remember that a </a:t>
            </a:r>
            <a:r>
              <a:rPr lang="en-US" sz="2400" b="1" u="sng"/>
              <a:t>positive number has two square roots</a:t>
            </a:r>
            <a:r>
              <a:rPr lang="en-US" sz="2400" b="1"/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 sz="2400" b="1" u="sng"/>
              <a:t>Solve</a:t>
            </a:r>
            <a:r>
              <a:rPr lang="en-US" sz="2400"/>
              <a:t> each equation. There are </a:t>
            </a:r>
            <a:r>
              <a:rPr lang="en-US" sz="2400" b="1" u="sng"/>
              <a:t>two solutions</a:t>
            </a:r>
            <a:r>
              <a:rPr lang="en-US" b="1" u="sng"/>
              <a:t>.</a:t>
            </a:r>
          </a:p>
          <a:p>
            <a:pPr marL="609600" indent="-609600">
              <a:buFontTx/>
              <a:buNone/>
            </a:pPr>
            <a:r>
              <a:rPr lang="en-US"/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Solving Formulas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u="sng" dirty="0">
                <a:solidFill>
                  <a:srgbClr val="FF0066"/>
                </a:solidFill>
              </a:rPr>
              <a:t>Volume of Cone</a:t>
            </a:r>
            <a:r>
              <a:rPr lang="en-US" sz="2800" dirty="0"/>
              <a:t>      </a:t>
            </a:r>
            <a:r>
              <a:rPr lang="en-US" sz="2000" b="1" dirty="0"/>
              <a:t>V = 1    </a:t>
            </a:r>
            <a:r>
              <a:rPr lang="en-US" sz="2000" b="1" dirty="0" smtClean="0"/>
              <a:t>   </a:t>
            </a:r>
            <a:r>
              <a:rPr lang="en-US" sz="2000" b="1" i="1" dirty="0">
                <a:cs typeface="Times New Roman" pitchFamily="18" charset="0"/>
              </a:rPr>
              <a:t>r</a:t>
            </a:r>
            <a:r>
              <a:rPr lang="en-US" sz="2000" b="1" i="1" baseline="30000" dirty="0">
                <a:cs typeface="Times New Roman" pitchFamily="18" charset="0"/>
              </a:rPr>
              <a:t>2 </a:t>
            </a:r>
            <a:r>
              <a:rPr lang="en-US" sz="2000" b="1" dirty="0"/>
              <a:t> h</a:t>
            </a:r>
          </a:p>
          <a:p>
            <a:pPr>
              <a:buFontTx/>
              <a:buNone/>
            </a:pPr>
            <a:r>
              <a:rPr lang="en-US" sz="2000" b="1" dirty="0"/>
              <a:t>                                          </a:t>
            </a:r>
            <a:r>
              <a:rPr lang="en-US" sz="2000" b="1" dirty="0" smtClean="0"/>
              <a:t>  3</a:t>
            </a:r>
            <a:endParaRPr lang="en-US" sz="2000" b="1" dirty="0"/>
          </a:p>
          <a:p>
            <a:pPr>
              <a:buFontTx/>
              <a:buNone/>
            </a:pPr>
            <a:r>
              <a:rPr lang="en-US" sz="2000" b="1" dirty="0"/>
              <a:t>3V=</a:t>
            </a:r>
            <a:r>
              <a:rPr lang="en-US" sz="2400" b="1" dirty="0"/>
              <a:t>     </a:t>
            </a:r>
            <a:r>
              <a:rPr lang="en-US" sz="2400" b="1" i="1" dirty="0">
                <a:cs typeface="Times New Roman" pitchFamily="18" charset="0"/>
              </a:rPr>
              <a:t>r</a:t>
            </a:r>
            <a:r>
              <a:rPr lang="en-US" sz="2000" b="1" i="1" baseline="30000" dirty="0">
                <a:cs typeface="Times New Roman" pitchFamily="18" charset="0"/>
              </a:rPr>
              <a:t>2</a:t>
            </a:r>
            <a:r>
              <a:rPr lang="en-US" sz="2000" b="1" dirty="0"/>
              <a:t> h ( Divide both sides by  h ) </a:t>
            </a:r>
          </a:p>
          <a:p>
            <a:pPr>
              <a:buFontTx/>
              <a:buNone/>
            </a:pPr>
            <a:r>
              <a:rPr lang="en-US" sz="2000" b="1" dirty="0"/>
              <a:t>and find </a:t>
            </a:r>
            <a:r>
              <a:rPr lang="en-US" sz="2000" b="1" dirty="0" smtClean="0"/>
              <a:t>the square </a:t>
            </a:r>
            <a:r>
              <a:rPr lang="en-US" sz="2000" b="1" dirty="0"/>
              <a:t>root </a:t>
            </a:r>
          </a:p>
          <a:p>
            <a:pPr>
              <a:buFontTx/>
              <a:buNone/>
            </a:pPr>
            <a:r>
              <a:rPr lang="en-US" sz="2000" b="1" dirty="0"/>
              <a:t> </a:t>
            </a:r>
          </a:p>
          <a:p>
            <a:pPr>
              <a:buFontTx/>
              <a:buNone/>
            </a:pPr>
            <a:r>
              <a:rPr lang="en-US" sz="2000" b="1" dirty="0"/>
              <a:t>r =  +        </a:t>
            </a:r>
            <a:r>
              <a:rPr lang="en-US" sz="2000" b="1" dirty="0" smtClean="0"/>
              <a:t>3V </a:t>
            </a:r>
            <a:endParaRPr lang="en-US" sz="2000" b="1" dirty="0"/>
          </a:p>
          <a:p>
            <a:pPr>
              <a:buFontTx/>
              <a:buNone/>
            </a:pPr>
            <a:r>
              <a:rPr lang="en-US" sz="2000" b="1" dirty="0"/>
              <a:t>       -           </a:t>
            </a:r>
            <a:r>
              <a:rPr lang="en-US" sz="2000" b="1" dirty="0" smtClean="0"/>
              <a:t>  h </a:t>
            </a:r>
            <a:endParaRPr lang="en-US" sz="2000" b="1" dirty="0"/>
          </a:p>
          <a:p>
            <a:pPr>
              <a:buFontTx/>
              <a:buNone/>
            </a:pPr>
            <a:r>
              <a:rPr lang="en-US" sz="2000" b="1" dirty="0"/>
              <a:t>     </a:t>
            </a:r>
          </a:p>
        </p:txBody>
      </p:sp>
      <p:graphicFrame>
        <p:nvGraphicFramePr>
          <p:cNvPr id="6179" name="Object 35"/>
          <p:cNvGraphicFramePr>
            <a:graphicFrameLocks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p:oleObj spid="_x0000_s4104" name="Equation" r:id="rId3" imgW="114120" imgH="215640" progId="Equation.3">
              <p:embed/>
            </p:oleObj>
          </a:graphicData>
        </a:graphic>
      </p:graphicFrame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1447800" y="4038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3276600" y="1752600"/>
          <a:ext cx="311150" cy="311150"/>
        </p:xfrm>
        <a:graphic>
          <a:graphicData uri="http://schemas.openxmlformats.org/presentationml/2006/ole">
            <p:oleObj spid="_x0000_s4098" name="Equation" r:id="rId4" imgW="139680" imgH="139680" progId="Equation.3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990600" y="2514600"/>
          <a:ext cx="311150" cy="311150"/>
        </p:xfrm>
        <a:graphic>
          <a:graphicData uri="http://schemas.openxmlformats.org/presentationml/2006/ole">
            <p:oleObj spid="_x0000_s4099" name="Equation" r:id="rId5" imgW="139680" imgH="139680" progId="Equation.3">
              <p:embed/>
            </p:oleObj>
          </a:graphicData>
        </a:graphic>
      </p:graphicFrame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048000" y="2057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5943600" y="1143000"/>
            <a:ext cx="1219200" cy="1524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    </a:t>
            </a:r>
            <a:r>
              <a:rPr lang="en-US" sz="2400">
                <a:solidFill>
                  <a:srgbClr val="FF0066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5943600" y="2514600"/>
            <a:ext cx="12192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6553200" y="1219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5943600" y="2667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6019800" y="26670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66"/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81000" y="5029200"/>
            <a:ext cx="42021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rgbClr val="FF0066"/>
                </a:solidFill>
                <a:latin typeface="Times New Roman" pitchFamily="18" charset="0"/>
              </a:rPr>
              <a:t>Volume of Cylinder</a:t>
            </a:r>
            <a:r>
              <a:rPr lang="en-US" sz="2400" b="1" dirty="0">
                <a:latin typeface="Times New Roman" pitchFamily="18" charset="0"/>
              </a:rPr>
              <a:t>  V=   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>
                <a:latin typeface="Times New Roman" pitchFamily="18" charset="0"/>
              </a:rPr>
              <a:t> h</a:t>
            </a:r>
          </a:p>
          <a:p>
            <a:endParaRPr lang="en-US" sz="2400" b="1" dirty="0">
              <a:latin typeface="Times New Roman" pitchFamily="18" charset="0"/>
            </a:endParaRPr>
          </a:p>
          <a:p>
            <a:endParaRPr lang="en-US" sz="2400" b="1" dirty="0">
              <a:latin typeface="Times New Roman" pitchFamily="18" charset="0"/>
            </a:endParaRPr>
          </a:p>
          <a:p>
            <a:endParaRPr lang="en-US" sz="2400" b="1" i="1" baseline="30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3581400" y="5105400"/>
          <a:ext cx="311150" cy="311150"/>
        </p:xfrm>
        <a:graphic>
          <a:graphicData uri="http://schemas.openxmlformats.org/presentationml/2006/ole">
            <p:oleObj spid="_x0000_s4100" name="Equation" r:id="rId6" imgW="139680" imgH="139680" progId="Equation.3">
              <p:embed/>
            </p:oleObj>
          </a:graphicData>
        </a:graphic>
      </p:graphicFrame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6172200" y="4572000"/>
            <a:ext cx="914400" cy="1371600"/>
          </a:xfrm>
          <a:prstGeom prst="can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    h</a:t>
            </a:r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6172200" y="5638800"/>
            <a:ext cx="9144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V="1">
            <a:off x="61722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6629400" y="4724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6172200" y="4724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324600" y="42672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r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3048000" y="5305425"/>
            <a:ext cx="199766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</a:rPr>
              <a:t>V      </a:t>
            </a:r>
            <a:r>
              <a:rPr lang="en-US" sz="2400" b="1" dirty="0">
                <a:latin typeface="Times New Roman" pitchFamily="18" charset="0"/>
              </a:rPr>
              <a:t>=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latin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</a:rPr>
              <a:t>     h</a:t>
            </a:r>
          </a:p>
          <a:p>
            <a:r>
              <a:rPr lang="en-US" sz="2400" b="1" dirty="0">
                <a:latin typeface="Times New Roman" pitchFamily="18" charset="0"/>
              </a:rPr>
              <a:t>r =  +        </a:t>
            </a:r>
            <a:r>
              <a:rPr lang="en-US" sz="2400" b="1" dirty="0" smtClean="0">
                <a:latin typeface="Times New Roman" pitchFamily="18" charset="0"/>
              </a:rPr>
              <a:t>V</a:t>
            </a:r>
            <a:endParaRPr lang="en-US" sz="2400" b="1" dirty="0">
              <a:latin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</a:rPr>
              <a:t>       -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b="1" dirty="0">
                <a:latin typeface="Times New Roman" pitchFamily="18" charset="0"/>
              </a:rPr>
              <a:t>h</a:t>
            </a:r>
          </a:p>
        </p:txBody>
      </p:sp>
      <p:graphicFrame>
        <p:nvGraphicFramePr>
          <p:cNvPr id="6169" name="Object 25"/>
          <p:cNvGraphicFramePr>
            <a:graphicFrameLocks noChangeAspect="1"/>
          </p:cNvGraphicFramePr>
          <p:nvPr/>
        </p:nvGraphicFramePr>
        <p:xfrm>
          <a:off x="4343400" y="6546850"/>
          <a:ext cx="311150" cy="311150"/>
        </p:xfrm>
        <a:graphic>
          <a:graphicData uri="http://schemas.openxmlformats.org/presentationml/2006/ole">
            <p:oleObj spid="_x0000_s4101" name="Equation" r:id="rId7" imgW="139680" imgH="139680" progId="Equation.3">
              <p:embed/>
            </p:oleObj>
          </a:graphicData>
        </a:graphic>
      </p:graphicFrame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4343400" y="609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3962400" y="6324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 flipV="1">
            <a:off x="4191000" y="6096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4343400" y="640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2667000" y="6400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6175" name="Object 31"/>
          <p:cNvGraphicFramePr>
            <a:graphicFrameLocks noChangeAspect="1"/>
          </p:cNvGraphicFramePr>
          <p:nvPr/>
        </p:nvGraphicFramePr>
        <p:xfrm>
          <a:off x="3124200" y="5791200"/>
          <a:ext cx="311150" cy="311150"/>
        </p:xfrm>
        <a:graphic>
          <a:graphicData uri="http://schemas.openxmlformats.org/presentationml/2006/ole">
            <p:oleObj spid="_x0000_s4102" name="Equation" r:id="rId8" imgW="139680" imgH="139680" progId="Equation.3">
              <p:embed/>
            </p:oleObj>
          </a:graphicData>
        </a:graphic>
      </p:graphicFrame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2971800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178" name="Object 34"/>
          <p:cNvGraphicFramePr>
            <a:graphicFrameLocks noChangeAspect="1"/>
          </p:cNvGraphicFramePr>
          <p:nvPr/>
        </p:nvGraphicFramePr>
        <p:xfrm>
          <a:off x="5715000" y="6248400"/>
          <a:ext cx="311150" cy="311150"/>
        </p:xfrm>
        <a:graphic>
          <a:graphicData uri="http://schemas.openxmlformats.org/presentationml/2006/ole">
            <p:oleObj spid="_x0000_s4103" name="Equation" r:id="rId9" imgW="139680" imgH="139680" progId="Equation.3">
              <p:embed/>
            </p:oleObj>
          </a:graphicData>
        </a:graphic>
      </p:graphicFrame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1143000" y="3886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 flipV="1">
            <a:off x="1371600" y="35052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>
            <a:off x="1447800" y="3505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334000" y="5867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latin typeface="Times New Roman" pitchFamily="18" charset="0"/>
              </a:rPr>
              <a:t>(Dividing both sides </a:t>
            </a:r>
          </a:p>
          <a:p>
            <a:r>
              <a:rPr lang="en-US" b="1" dirty="0" smtClean="0">
                <a:latin typeface="Times New Roman" pitchFamily="18" charset="0"/>
              </a:rPr>
              <a:t>by       h )</a:t>
            </a:r>
            <a:endParaRPr lang="en-US" b="1" dirty="0">
              <a:latin typeface="Times New Roman" pitchFamily="18" charset="0"/>
            </a:endParaRPr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1447800" y="4038600"/>
          <a:ext cx="311150" cy="311150"/>
        </p:xfrm>
        <a:graphic>
          <a:graphicData uri="http://schemas.openxmlformats.org/presentationml/2006/ole">
            <p:oleObj spid="_x0000_s4105" name="Equation" r:id="rId10" imgW="13968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0251" name="Text Box 11"/>
          <p:cNvSpPr txBox="1">
            <a:spLocks noGrp="1" noChangeArrowheads="1"/>
          </p:cNvSpPr>
          <p:nvPr>
            <p:ph idx="1"/>
          </p:nvPr>
        </p:nvSpPr>
        <p:spPr>
          <a:xfrm>
            <a:off x="5540375" y="2103438"/>
            <a:ext cx="1452563" cy="334962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/>
              <a:t>16 inches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143000" y="1676400"/>
            <a:ext cx="18288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371600" y="1981200"/>
            <a:ext cx="1371600" cy="11430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              </a:t>
            </a:r>
            <a:r>
              <a:rPr lang="en-US" sz="1600">
                <a:latin typeface="Times New Roman" pitchFamily="18" charset="0"/>
              </a:rPr>
              <a:t>8 in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1371600" y="1981200"/>
            <a:ext cx="1371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0" y="658813"/>
            <a:ext cx="92390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</a:rPr>
              <a:t>Ex 2.1 , No 23</a:t>
            </a:r>
            <a:r>
              <a:rPr lang="en-US" sz="2000" b="1" dirty="0">
                <a:latin typeface="Times New Roman" pitchFamily="18" charset="0"/>
              </a:rPr>
              <a:t>. What size of a square can be inscribed in a circle of radius 8 inches ?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20574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7772400" y="2133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6019800" y="3429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6019800" y="2133600"/>
            <a:ext cx="1752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7010400" y="3505200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s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8077200" y="2667000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s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286000" y="4191000"/>
            <a:ext cx="616957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</a:rPr>
              <a:t>Solution :</a:t>
            </a:r>
          </a:p>
          <a:p>
            <a:r>
              <a:rPr lang="en-US" sz="2400" b="1" dirty="0" smtClean="0">
                <a:latin typeface="Times New Roman" pitchFamily="18" charset="0"/>
              </a:rPr>
              <a:t>   s </a:t>
            </a:r>
            <a:r>
              <a:rPr lang="en-US" sz="2400" b="1" dirty="0">
                <a:latin typeface="Times New Roman" pitchFamily="18" charset="0"/>
              </a:rPr>
              <a:t>represent the length of a side of the square</a:t>
            </a:r>
          </a:p>
          <a:p>
            <a:r>
              <a:rPr lang="en-US" sz="2400" b="1" dirty="0">
                <a:latin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</a:rPr>
              <a:t>s 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</a:rPr>
              <a:t> + s 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</a:rPr>
              <a:t> = 16 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</a:rPr>
              <a:t> ( Pythagoras Theorem)</a:t>
            </a:r>
            <a:endParaRPr lang="en-US" sz="2400" b="1" dirty="0">
              <a:latin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</a:rPr>
              <a:t>   2s = 256</a:t>
            </a:r>
          </a:p>
          <a:p>
            <a:r>
              <a:rPr lang="en-US" sz="2400" b="1" dirty="0">
                <a:latin typeface="Times New Roman" pitchFamily="18" charset="0"/>
              </a:rPr>
              <a:t>    s 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</a:rPr>
              <a:t> = 128</a:t>
            </a:r>
          </a:p>
          <a:p>
            <a:r>
              <a:rPr lang="en-US" sz="2400" b="1" dirty="0">
                <a:latin typeface="Times New Roman" pitchFamily="18" charset="0"/>
              </a:rPr>
              <a:t>    s = </a:t>
            </a:r>
            <a:r>
              <a:rPr lang="en-US" sz="2400" b="1" dirty="0" smtClean="0">
                <a:latin typeface="Times New Roman" pitchFamily="18" charset="0"/>
              </a:rPr>
              <a:t>+   128 </a:t>
            </a:r>
            <a:r>
              <a:rPr lang="en-US" sz="2400" b="1" dirty="0">
                <a:latin typeface="Times New Roman" pitchFamily="18" charset="0"/>
              </a:rPr>
              <a:t>= 11.3 inches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736725" y="2728913"/>
            <a:ext cx="444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8in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16200000" flipH="1">
            <a:off x="3276600" y="61722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352800" y="61722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505200" y="60960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124200" y="64008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pPr marL="762000" indent="-762000" algn="l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18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1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4290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85800" y="4876800"/>
            <a:ext cx="87026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u="sng" dirty="0" smtClean="0"/>
              <a:t>Gr. Calculator</a:t>
            </a:r>
          </a:p>
          <a:p>
            <a:r>
              <a:rPr lang="en-US" sz="1600" u="sng" dirty="0" smtClean="0"/>
              <a:t>Enter </a:t>
            </a:r>
            <a:r>
              <a:rPr lang="en-US" sz="1600" u="sng" dirty="0"/>
              <a:t>Y</a:t>
            </a:r>
            <a:r>
              <a:rPr lang="en-US" sz="1600" u="sng" baseline="-25000" dirty="0"/>
              <a:t>1</a:t>
            </a:r>
            <a:r>
              <a:rPr lang="en-US" sz="1600" dirty="0"/>
              <a:t> = </a:t>
            </a:r>
            <a:r>
              <a:rPr lang="en-US" sz="1600" dirty="0">
                <a:solidFill>
                  <a:schemeClr val="tx2"/>
                </a:solidFill>
              </a:rPr>
              <a:t>( x + 2) </a:t>
            </a:r>
            <a:r>
              <a:rPr lang="en-US" sz="1600" baseline="30000" dirty="0">
                <a:solidFill>
                  <a:schemeClr val="tx2"/>
                </a:solidFill>
              </a:rPr>
              <a:t>2 </a:t>
            </a:r>
            <a:r>
              <a:rPr lang="en-US" sz="1600" dirty="0">
                <a:solidFill>
                  <a:schemeClr val="tx2"/>
                </a:solidFill>
              </a:rPr>
              <a:t>, Y</a:t>
            </a:r>
            <a:r>
              <a:rPr lang="en-US" sz="1600" baseline="-25000" dirty="0">
                <a:solidFill>
                  <a:schemeClr val="tx2"/>
                </a:solidFill>
              </a:rPr>
              <a:t>2</a:t>
            </a:r>
            <a:r>
              <a:rPr lang="en-US" sz="1600" dirty="0">
                <a:solidFill>
                  <a:schemeClr val="tx2"/>
                </a:solidFill>
              </a:rPr>
              <a:t> = 9</a:t>
            </a:r>
            <a:r>
              <a:rPr lang="en-US" sz="1600" dirty="0"/>
              <a:t> </a:t>
            </a:r>
          </a:p>
          <a:p>
            <a:r>
              <a:rPr lang="en-US" sz="1600" dirty="0" smtClean="0"/>
              <a:t>Trace </a:t>
            </a:r>
            <a:r>
              <a:rPr lang="en-US" sz="1600" dirty="0"/>
              <a:t>bug as close to the intersection point by using arrow keys. </a:t>
            </a:r>
            <a:r>
              <a:rPr lang="en-US" sz="1600" dirty="0" smtClean="0"/>
              <a:t>Then</a:t>
            </a:r>
          </a:p>
          <a:p>
            <a:r>
              <a:rPr lang="en-US" sz="1600" dirty="0" smtClean="0"/>
              <a:t> </a:t>
            </a:r>
            <a:r>
              <a:rPr lang="en-US" sz="1600" dirty="0"/>
              <a:t>press 2</a:t>
            </a:r>
            <a:r>
              <a:rPr lang="en-US" sz="1600" baseline="30000" dirty="0"/>
              <a:t>nd</a:t>
            </a:r>
            <a:r>
              <a:rPr lang="en-US" sz="1600" dirty="0"/>
              <a:t> </a:t>
            </a:r>
            <a:r>
              <a:rPr lang="en-US" sz="1600" u="sng" dirty="0"/>
              <a:t>CALC</a:t>
            </a:r>
            <a:r>
              <a:rPr lang="en-US" sz="1600" dirty="0"/>
              <a:t> to see the CALCULATE menu. </a:t>
            </a:r>
            <a:r>
              <a:rPr lang="en-US" sz="1600" u="sng" dirty="0"/>
              <a:t>Press 5</a:t>
            </a:r>
            <a:r>
              <a:rPr lang="en-US" sz="1600" dirty="0"/>
              <a:t> for intersect then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respond </a:t>
            </a:r>
            <a:r>
              <a:rPr lang="en-US" sz="1600" dirty="0"/>
              <a:t>to each calculator’s question. </a:t>
            </a:r>
          </a:p>
          <a:p>
            <a:r>
              <a:rPr lang="en-US" sz="1600" dirty="0"/>
              <a:t>First Curve ? Second Curve? Guess then enter. </a:t>
            </a:r>
          </a:p>
          <a:p>
            <a:r>
              <a:rPr lang="en-US" sz="1600" dirty="0"/>
              <a:t>Calculator will display the intersection point. , x = 1, y = 9 </a:t>
            </a:r>
          </a:p>
        </p:txBody>
      </p:sp>
      <p:sp>
        <p:nvSpPr>
          <p:cNvPr id="7" name="Line 37"/>
          <p:cNvSpPr>
            <a:spLocks noChangeShapeType="1"/>
          </p:cNvSpPr>
          <p:nvPr/>
        </p:nvSpPr>
        <p:spPr bwMode="auto">
          <a:xfrm>
            <a:off x="7620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38"/>
          <p:cNvSpPr>
            <a:spLocks noChangeShapeType="1"/>
          </p:cNvSpPr>
          <p:nvPr/>
        </p:nvSpPr>
        <p:spPr bwMode="auto">
          <a:xfrm flipV="1">
            <a:off x="914400" y="2895600"/>
            <a:ext cx="45719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39"/>
          <p:cNvSpPr>
            <a:spLocks noChangeShapeType="1"/>
          </p:cNvSpPr>
          <p:nvPr/>
        </p:nvSpPr>
        <p:spPr bwMode="auto">
          <a:xfrm flipV="1">
            <a:off x="990600" y="2895600"/>
            <a:ext cx="91440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39"/>
          <p:cNvSpPr>
            <a:spLocks noChangeShapeType="1"/>
          </p:cNvSpPr>
          <p:nvPr/>
        </p:nvSpPr>
        <p:spPr bwMode="auto">
          <a:xfrm flipV="1">
            <a:off x="990600" y="3200400"/>
            <a:ext cx="99060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228600"/>
            <a:ext cx="8991600" cy="4113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 smtClean="0"/>
              <a:t>Pg136, No 58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/>
              <a:t>Two years ago, the average price of a house in the </a:t>
            </a:r>
            <a:br>
              <a:rPr lang="en-US" sz="1600" b="1" dirty="0" smtClean="0"/>
            </a:br>
            <a:r>
              <a:rPr lang="en-US" sz="1600" b="1" dirty="0" smtClean="0"/>
              <a:t>suburbs was </a:t>
            </a:r>
            <a:r>
              <a:rPr lang="en-US" sz="1600" b="1" u="sng" dirty="0" smtClean="0"/>
              <a:t>$188,600</a:t>
            </a:r>
            <a:r>
              <a:rPr lang="en-US" sz="1600" b="1" dirty="0" smtClean="0"/>
              <a:t>. This year, the average price is </a:t>
            </a:r>
            <a:r>
              <a:rPr lang="en-US" sz="1600" b="1" u="sng" dirty="0" smtClean="0"/>
              <a:t>$203,700</a:t>
            </a:r>
            <a:r>
              <a:rPr lang="en-US" sz="1600" b="1" dirty="0" smtClean="0"/>
              <a:t>. What was the </a:t>
            </a:r>
            <a:r>
              <a:rPr lang="en-US" sz="1600" b="1" u="sng" dirty="0" smtClean="0"/>
              <a:t>annual percent increase</a:t>
            </a:r>
            <a:r>
              <a:rPr lang="en-US" sz="1600" b="1" dirty="0" smtClean="0"/>
              <a:t> in the cost of a house.</a:t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u="sng" dirty="0" err="1" smtClean="0"/>
              <a:t>Soln</a:t>
            </a:r>
            <a:r>
              <a:rPr lang="en-US" sz="1600" b="1" u="sng" dirty="0" smtClean="0"/>
              <a:t>-</a:t>
            </a:r>
            <a:r>
              <a:rPr lang="en-US" sz="1600" b="1" dirty="0" smtClean="0"/>
              <a:t> Let P = $188,600 and A = $203,700 in the formula A = P(1+r) </a:t>
            </a:r>
            <a:r>
              <a:rPr lang="en-US" sz="1600" b="1" baseline="30000" dirty="0" smtClean="0"/>
              <a:t>n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Then solve for r</a:t>
            </a:r>
            <a:br>
              <a:rPr lang="en-US" sz="1600" b="1" dirty="0" smtClean="0"/>
            </a:br>
            <a:r>
              <a:rPr lang="en-US" sz="1600" b="1" dirty="0" smtClean="0"/>
              <a:t>203,700= 188,600(1+r) </a:t>
            </a:r>
            <a:r>
              <a:rPr lang="en-US" sz="1600" b="1" baseline="30000" dirty="0" smtClean="0"/>
              <a:t>2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203,700= (1+r)</a:t>
            </a:r>
            <a:r>
              <a:rPr lang="en-US" sz="1600" b="1" baseline="30000" dirty="0" smtClean="0"/>
              <a:t>2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188,600</a:t>
            </a:r>
            <a:br>
              <a:rPr lang="en-US" sz="1600" b="1" dirty="0" smtClean="0"/>
            </a:br>
            <a:endParaRPr lang="en-US" sz="1600" b="1" dirty="0" smtClean="0"/>
          </a:p>
          <a:p>
            <a:r>
              <a:rPr lang="en-US" sz="1600" b="1" dirty="0" smtClean="0"/>
              <a:t>    +            203,700           </a:t>
            </a:r>
            <a:r>
              <a:rPr lang="en-US" sz="3200" b="1" baseline="-25000" dirty="0" smtClean="0"/>
              <a:t>=  </a:t>
            </a:r>
            <a:r>
              <a:rPr lang="en-US" sz="2000" b="1" dirty="0" smtClean="0"/>
              <a:t>1+r</a:t>
            </a:r>
            <a:r>
              <a:rPr lang="en-US" sz="1600" b="1" baseline="-25000" dirty="0" smtClean="0"/>
              <a:t/>
            </a:r>
            <a:br>
              <a:rPr lang="en-US" sz="1600" b="1" baseline="-25000" dirty="0" smtClean="0"/>
            </a:br>
            <a:r>
              <a:rPr lang="en-US" sz="1600" b="1" baseline="-25000" dirty="0" smtClean="0"/>
              <a:t>       </a:t>
            </a:r>
            <a:r>
              <a:rPr lang="en-US" sz="1600" b="1" dirty="0" smtClean="0"/>
              <a:t>-            188,600</a:t>
            </a:r>
            <a:br>
              <a:rPr lang="en-US" sz="1600" b="1" dirty="0" smtClean="0"/>
            </a:br>
            <a:r>
              <a:rPr lang="en-US" sz="1600" b="1" dirty="0" smtClean="0"/>
              <a:t>-1 + 1.04 = r</a:t>
            </a:r>
            <a:br>
              <a:rPr lang="en-US" sz="1600" b="1" dirty="0" smtClean="0"/>
            </a:br>
            <a:r>
              <a:rPr lang="en-US" sz="1600" b="1" dirty="0" smtClean="0"/>
              <a:t>     -</a:t>
            </a:r>
          </a:p>
          <a:p>
            <a:r>
              <a:rPr lang="en-US" sz="1600" b="1" dirty="0" smtClean="0"/>
              <a:t>Annual percent increase= .04= 4 %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688</Words>
  <Application>Microsoft Office PowerPoint</Application>
  <PresentationFormat>On-screen Show (4:3)</PresentationFormat>
  <Paragraphs>151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Chapter 2. 1  Non Linear Models</vt:lpstr>
      <vt:lpstr>Solving Nonlinear Functions  y = 2x2  – 5  ( Pg 126 ) </vt:lpstr>
      <vt:lpstr>Ch 2.1  </vt:lpstr>
      <vt:lpstr>       </vt:lpstr>
      <vt:lpstr>Compound Interest Formula (Pg 129)</vt:lpstr>
      <vt:lpstr>More Extraction of Roots ( pg 129 )</vt:lpstr>
      <vt:lpstr>Solving Formulas</vt:lpstr>
      <vt:lpstr> </vt:lpstr>
      <vt:lpstr>           </vt:lpstr>
      <vt:lpstr>          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Learning Technology Center</dc:creator>
  <cp:lastModifiedBy>AV</cp:lastModifiedBy>
  <cp:revision>15</cp:revision>
  <dcterms:created xsi:type="dcterms:W3CDTF">2008-09-26T15:29:00Z</dcterms:created>
  <dcterms:modified xsi:type="dcterms:W3CDTF">2010-06-30T22:51:31Z</dcterms:modified>
</cp:coreProperties>
</file>